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3" r:id="rId3"/>
    <p:sldId id="257" r:id="rId4"/>
    <p:sldId id="258" r:id="rId5"/>
    <p:sldId id="268" r:id="rId6"/>
    <p:sldId id="259" r:id="rId7"/>
    <p:sldId id="260" r:id="rId8"/>
    <p:sldId id="261" r:id="rId9"/>
    <p:sldId id="262" r:id="rId10"/>
    <p:sldId id="264" r:id="rId11"/>
    <p:sldId id="265" r:id="rId12"/>
    <p:sldId id="266" r:id="rId13"/>
    <p:sldId id="269" r:id="rId14"/>
    <p:sldId id="267" r:id="rId15"/>
  </p:sldIdLst>
  <p:sldSz cx="9144000" cy="6858000" type="screen4x3"/>
  <p:notesSz cx="6858000" cy="9144000"/>
  <p:defaultTextStyle>
    <a:defPPr>
      <a:defRPr lang="be-BY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588" autoAdjust="0"/>
    <p:restoredTop sz="94717" autoAdjust="0"/>
  </p:normalViewPr>
  <p:slideViewPr>
    <p:cSldViewPr>
      <p:cViewPr varScale="1">
        <p:scale>
          <a:sx n="52" d="100"/>
          <a:sy n="52" d="100"/>
        </p:scale>
        <p:origin x="-1219" y="-91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be-BY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be-BY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Ovr>
    <a:masterClrMapping/>
  </p:clrMapOvr>
  <p:transition>
    <p:dissolv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be-BY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be-BY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EF5C9F-7D96-4737-AB23-C0D2D876CADB}" type="datetimeFigureOut">
              <a:rPr lang="be-BY" smtClean="0"/>
              <a:pPr/>
              <a:t>23.01.2013</a:t>
            </a:fld>
            <a:endParaRPr lang="be-BY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be-BY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FB4C4B-D5C3-4F5F-8D2D-05A2A098869C}" type="slidenum">
              <a:rPr lang="be-BY" smtClean="0"/>
              <a:pPr/>
              <a:t>‹#›</a:t>
            </a:fld>
            <a:endParaRPr lang="be-BY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dissolve/>
  </p:transition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be-BY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gif"/><Relationship Id="rId2" Type="http://schemas.openxmlformats.org/officeDocument/2006/relationships/image" Target="../media/image1.gi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428603"/>
            <a:ext cx="7772400" cy="3171847"/>
          </a:xfrm>
        </p:spPr>
        <p:txBody>
          <a:bodyPr>
            <a:normAutofit fontScale="90000"/>
          </a:bodyPr>
          <a:lstStyle/>
          <a:p>
            <a:r>
              <a:rPr lang="ru-RU" b="1" dirty="0" smtClean="0">
                <a:solidFill>
                  <a:srgbClr val="0000FF"/>
                </a:solidFill>
              </a:rPr>
              <a:t>Факультатив в 9 классе на тему:</a:t>
            </a:r>
            <a:br>
              <a:rPr lang="ru-RU" b="1" dirty="0" smtClean="0">
                <a:solidFill>
                  <a:srgbClr val="0000FF"/>
                </a:solidFill>
              </a:rPr>
            </a:br>
            <a:r>
              <a:rPr lang="ru-RU" b="1" i="1" dirty="0" smtClean="0">
                <a:solidFill>
                  <a:srgbClr val="0000FF"/>
                </a:solidFill>
              </a:rPr>
              <a:t>Знаки </a:t>
            </a:r>
            <a:r>
              <a:rPr lang="ru-RU" b="1" i="1" dirty="0">
                <a:solidFill>
                  <a:srgbClr val="0000FF"/>
                </a:solidFill>
              </a:rPr>
              <a:t>препинания в предложениях</a:t>
            </a:r>
            <a:r>
              <a:rPr lang="be-BY" b="1" i="1" dirty="0">
                <a:solidFill>
                  <a:srgbClr val="0000FF"/>
                </a:solidFill>
              </a:rPr>
              <a:t/>
            </a:r>
            <a:br>
              <a:rPr lang="be-BY" b="1" i="1" dirty="0">
                <a:solidFill>
                  <a:srgbClr val="0000FF"/>
                </a:solidFill>
              </a:rPr>
            </a:br>
            <a:r>
              <a:rPr lang="ru-RU" b="1" i="1" dirty="0">
                <a:solidFill>
                  <a:srgbClr val="0000FF"/>
                </a:solidFill>
              </a:rPr>
              <a:t>с однородными членами</a:t>
            </a:r>
            <a:endParaRPr lang="be-BY" b="1" i="1" dirty="0">
              <a:solidFill>
                <a:srgbClr val="0000FF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3428992" y="3886200"/>
            <a:ext cx="4343408" cy="1752600"/>
          </a:xfrm>
        </p:spPr>
        <p:txBody>
          <a:bodyPr/>
          <a:lstStyle/>
          <a:p>
            <a:pPr algn="just"/>
            <a:r>
              <a:rPr lang="ru-RU" dirty="0" smtClean="0">
                <a:solidFill>
                  <a:srgbClr val="0070C0"/>
                </a:solidFill>
              </a:rPr>
              <a:t>Учитель русского языка и литературы</a:t>
            </a:r>
          </a:p>
          <a:p>
            <a:pPr algn="just"/>
            <a:r>
              <a:rPr lang="ru-RU" dirty="0" err="1" smtClean="0">
                <a:solidFill>
                  <a:srgbClr val="0070C0"/>
                </a:solidFill>
              </a:rPr>
              <a:t>Мардарь</a:t>
            </a:r>
            <a:r>
              <a:rPr lang="ru-RU" dirty="0" smtClean="0">
                <a:solidFill>
                  <a:srgbClr val="0070C0"/>
                </a:solidFill>
              </a:rPr>
              <a:t> Н.М.</a:t>
            </a:r>
            <a:endParaRPr lang="be-BY" dirty="0">
              <a:solidFill>
                <a:srgbClr val="0070C0"/>
              </a:solidFill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Rectangle 1"/>
          <p:cNvSpPr>
            <a:spLocks noChangeArrowheads="1"/>
          </p:cNvSpPr>
          <p:nvPr/>
        </p:nvSpPr>
        <p:spPr bwMode="auto">
          <a:xfrm>
            <a:off x="0" y="0"/>
            <a:ext cx="9144000" cy="63094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1" i="1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Ошибки при использовании однородных членов предложения:</a:t>
            </a:r>
            <a:endParaRPr kumimoji="0" lang="be-BY" sz="20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1.Нарушение логического единства: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Картофель мы употребляем в пищу и в сельском хозяйстве.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2.Объединение в одном ряду видовых и родовых понятий: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Медведи и животные леса зимой впадают в спячку.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3.Объединение в один ряд слов, неоднородных по своему значению: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Армия постепенно наращивала боевую мощь военной техники и уверенность в победе.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Повторение однозначных слов в качестве однородных членов: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Систематическое повторение материала дало мне крепкие и прочные знания по русскому языку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</a:t>
            </a: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Неправильное согласование в предложениях с однородными членами: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Наш сад, роща у дороги и лес оделся (вместо оделись) инеем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6.Неверное управление при однородных членах: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Композитор знакомится и внимательно изучает фольклор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7.Неверное употребление союзов: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Декабристы любили и восхищались русским народом.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Если однородные члены имеют разные предлоги, то пропуск одного из них недопустим!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Например:</a:t>
            </a: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 заводах и научно-исследовательских институтах вновь проходят стихийные митинги.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rgbClr val="0000FF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Достаточно часто в речи нарушается порядок слов при использовании двойных сопоставительных союзов (не только..., но и; не столько..., сколько; как..., так и; хотя..., но и др.), повторяющихся союзов (то... то; не то... не то и др.). Части таких союзов должны стоять непосредственно рядом с однородными членами!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Мы осмотрели не только древнюю часть города, но и побывали в новых районах.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9" name="Rectangle 1"/>
          <p:cNvSpPr>
            <a:spLocks noChangeArrowheads="1"/>
          </p:cNvSpPr>
          <p:nvPr/>
        </p:nvSpPr>
        <p:spPr bwMode="auto">
          <a:xfrm>
            <a:off x="0" y="0"/>
            <a:ext cx="9144000" cy="68941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Упражнение 4</a:t>
            </a:r>
            <a:endParaRPr kumimoji="0" lang="be-BY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Найдите ошибки и недочёты в употреблении однородных членов. Исправьте предложения. Обоснуйте ответ.</a:t>
            </a:r>
            <a:endParaRPr kumimoji="0" lang="be-BY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1.Родители заботятся и переживают даже за взрослых детей.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 Я понимаю и сочувствую стремлению автора всесторонне осветить эту сложную проблему.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 Везде: на улицах, площадях, парках и садах – ощущается близость весны.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 Режиссёр опирался и развивал в своей работе систему Станиславского.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 Маяковский всю жизнь не любил и брезговал мещанством.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 По этому роману созданы не только кинофильмы, но и поставлены замечательные спектакли.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 Эта пьеса современна и злободневная.</a:t>
            </a:r>
            <a:endParaRPr kumimoji="0" lang="be-BY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8. Для полного счастья мне не хватает хорошей учёбы, дисциплины и дедушки.</a:t>
            </a:r>
            <a:endParaRPr kumimoji="0" lang="ru-RU" sz="2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3" name="Rectangle 1"/>
          <p:cNvSpPr>
            <a:spLocks noChangeArrowheads="1"/>
          </p:cNvSpPr>
          <p:nvPr/>
        </p:nvSpPr>
        <p:spPr bwMode="auto">
          <a:xfrm>
            <a:off x="0" y="0"/>
            <a:ext cx="9144000" cy="667875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0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Ответы: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1.Родители заботятся даже о взрослых детях и переживают за них.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 Я понимаю стремление автора всесторонне осветить эту сложную проблему и сочувствую ему.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 Везде: на улицах, площадях, в парках и садах – ощущается близость весны.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 Режиссёр опирался в своей работе на систему Станиславского и развивал ее.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 Маяковский всю жизнь не любил мещанство и брезговал им.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 По этому роману созданы не только кинофильмы, но и замечательные спектакли.    ИЛИ   По этому роману не только созданы кинофильмы, но и поставлены замечательные театры.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 Эта пьеса современна и злободневна.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8. Для полного счастья мне не хватает хорошей учёбы, дисциплины и внимания дедушки.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4868874"/>
          </a:xfrm>
        </p:spPr>
        <p:txBody>
          <a:bodyPr>
            <a:normAutofit/>
          </a:bodyPr>
          <a:lstStyle/>
          <a:p>
            <a:r>
              <a:rPr lang="ru-RU" sz="6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Тест</a:t>
            </a:r>
            <a:br>
              <a:rPr lang="ru-RU" sz="6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</a:br>
            <a:r>
              <a:rPr lang="ru-RU" sz="6600" b="1" dirty="0" smtClean="0">
                <a:solidFill>
                  <a:srgbClr val="0000FF"/>
                </a:solidFill>
                <a:latin typeface="Arial" pitchFamily="34" charset="0"/>
                <a:cs typeface="Arial" pitchFamily="34" charset="0"/>
              </a:rPr>
              <a:t>«Проверь себя»</a:t>
            </a:r>
            <a:endParaRPr lang="be-BY" sz="6600" b="1" dirty="0">
              <a:solidFill>
                <a:srgbClr val="0000FF"/>
              </a:solidFill>
              <a:latin typeface="Arial" pitchFamily="34" charset="0"/>
              <a:cs typeface="Arial" pitchFamily="34" charset="0"/>
            </a:endParaRPr>
          </a:p>
        </p:txBody>
      </p:sp>
      <p:pic>
        <p:nvPicPr>
          <p:cNvPr id="5" name="Рисунок 4" descr="calvin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785786" y="3643314"/>
            <a:ext cx="1571636" cy="2448828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Rectangle 1"/>
          <p:cNvSpPr>
            <a:spLocks noChangeArrowheads="1"/>
          </p:cNvSpPr>
          <p:nvPr/>
        </p:nvSpPr>
        <p:spPr bwMode="auto">
          <a:xfrm>
            <a:off x="0" y="0"/>
            <a:ext cx="9144000" cy="584775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         Ответы:</a:t>
            </a:r>
            <a:endParaRPr kumimoji="0" lang="be-B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1.  1в, 2б, 3б, 4б, 5б.</a:t>
            </a:r>
            <a:endParaRPr kumimoji="0" lang="be-B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2.  1в, 2б, 3б, 4г, 5б.</a:t>
            </a:r>
            <a:endParaRPr kumimoji="0" lang="be-B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3.  1г, 2а, 3в, 4б, 5б, 6а.</a:t>
            </a:r>
            <a:endParaRPr kumimoji="0" lang="be-BY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                   4.  2, 3, 7, 8, 9, 10.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5400" b="1" i="1" dirty="0" smtClean="0">
                <a:latin typeface="Arial" pitchFamily="34" charset="0"/>
                <a:cs typeface="Times New Roman" pitchFamily="18" charset="0"/>
              </a:rPr>
              <a:t>Спасибо за работу!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lang="ru-RU" sz="3200" dirty="0" smtClean="0">
              <a:latin typeface="Arial" pitchFamily="34" charset="0"/>
              <a:cs typeface="Times New Roman" pitchFamily="18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endParaRPr kumimoji="0" lang="ru-RU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3" name="Рисунок 2" descr="0_5fb16_2cc047bf_XL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286512" y="4191000"/>
            <a:ext cx="2667000" cy="26670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ChangeArrowheads="1"/>
          </p:cNvSpPr>
          <p:nvPr/>
        </p:nvSpPr>
        <p:spPr bwMode="auto">
          <a:xfrm>
            <a:off x="0" y="0"/>
            <a:ext cx="9144000" cy="606319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Цели:</a:t>
            </a:r>
          </a:p>
          <a:p>
            <a:pPr>
              <a:buFont typeface="Arial" pitchFamily="34" charset="0"/>
              <a:buChar char="•"/>
            </a:pPr>
            <a:r>
              <a:rPr lang="be-BY" sz="2800" dirty="0" smtClean="0">
                <a:latin typeface="Arial Unicode MS" pitchFamily="34" charset="-128"/>
                <a:ea typeface="Arial Unicode MS" pitchFamily="34" charset="-128"/>
                <a:cs typeface="Arial Unicode MS" pitchFamily="34" charset="-128"/>
              </a:rPr>
              <a:t>обобщить знания по теме «Пунктуация при однородных членах предложения», </a:t>
            </a:r>
          </a:p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рассмотреть и закрепить сложные случаи постановки</a:t>
            </a:r>
            <a:r>
              <a:rPr kumimoji="0" lang="be-BY" sz="28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знаков препинания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предложениях с однородными членами;</a:t>
            </a:r>
            <a:endParaRPr kumimoji="0" lang="be-B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развивать умения находить  и исправлять ошибки, связанные с употреблением однородных членов;</a:t>
            </a:r>
            <a:endParaRPr kumimoji="0" lang="be-B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развивать логическое мышление в процессе повторения темы, 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умение концентрировать внимание и активизировать память при повторении ранее изученного материала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;</a:t>
            </a:r>
            <a:endParaRPr kumimoji="0" lang="be-B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tabLst/>
            </a:pP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воспитывать коммуникативность, самостоятельность</a:t>
            </a:r>
            <a:r>
              <a:rPr kumimoji="0" lang="ru-RU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трудолюбие</a:t>
            </a:r>
            <a:r>
              <a:rPr kumimoji="0" lang="be-BY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e-BY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2143108" y="214290"/>
          <a:ext cx="4800600" cy="609600"/>
        </p:xfrm>
        <a:graphic>
          <a:graphicData uri="http://schemas.openxmlformats.org/drawingml/2006/table">
            <a:tbl>
              <a:tblPr/>
              <a:tblGrid>
                <a:gridCol w="4800600"/>
              </a:tblGrid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Только интонация, без помощи союзов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О,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4" name="Таблица 3"/>
          <p:cNvGraphicFramePr>
            <a:graphicFrameLocks noGrp="1"/>
          </p:cNvGraphicFramePr>
          <p:nvPr/>
        </p:nvGraphicFramePr>
        <p:xfrm>
          <a:off x="2214546" y="928670"/>
          <a:ext cx="4786346" cy="3048000"/>
        </p:xfrm>
        <a:graphic>
          <a:graphicData uri="http://schemas.openxmlformats.org/drawingml/2006/table">
            <a:tbl>
              <a:tblPr/>
              <a:tblGrid>
                <a:gridCol w="4786346"/>
              </a:tblGrid>
              <a:tr h="0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AutoNum type="arabicParenR"/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Одиночные соединительные союзы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 да О (да = и)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Одиночные разделительные союзы</a:t>
                      </a:r>
                      <a:endParaRPr lang="be-BY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 или О</a:t>
                      </a:r>
                      <a:endParaRPr lang="be-BY" sz="140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>
                          <a:latin typeface="Times New Roman"/>
                          <a:ea typeface="Calibri"/>
                          <a:cs typeface="Times New Roman"/>
                        </a:rPr>
                        <a:t>О либо О</a:t>
                      </a:r>
                      <a:endParaRPr lang="be-BY" sz="140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0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Противительные союзы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а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но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да О (да = но)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be-BY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6" name="Таблица 5"/>
          <p:cNvGraphicFramePr>
            <a:graphicFrameLocks noGrp="1"/>
          </p:cNvGraphicFramePr>
          <p:nvPr/>
        </p:nvGraphicFramePr>
        <p:xfrm>
          <a:off x="0" y="4071942"/>
          <a:ext cx="4214842" cy="2786058"/>
        </p:xfrm>
        <a:graphic>
          <a:graphicData uri="http://schemas.openxmlformats.org/drawingml/2006/table">
            <a:tbl>
              <a:tblPr/>
              <a:tblGrid>
                <a:gridCol w="4214842"/>
              </a:tblGrid>
              <a:tr h="278605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 О, и О,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и О, и О,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О, О, и О,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 и О, О и О, О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или О, или О, или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или О, или О, или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либо О, либо О, либо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О, либо О, либо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graphicFrame>
        <p:nvGraphicFramePr>
          <p:cNvPr id="7" name="Таблица 6"/>
          <p:cNvGraphicFramePr>
            <a:graphicFrameLocks noGrp="1"/>
          </p:cNvGraphicFramePr>
          <p:nvPr/>
        </p:nvGraphicFramePr>
        <p:xfrm>
          <a:off x="4572000" y="4071942"/>
          <a:ext cx="4572000" cy="2786058"/>
        </p:xfrm>
        <a:graphic>
          <a:graphicData uri="http://schemas.openxmlformats.org/drawingml/2006/table">
            <a:tbl>
              <a:tblPr/>
              <a:tblGrid>
                <a:gridCol w="4572000"/>
              </a:tblGrid>
              <a:tr h="2786058">
                <a:tc>
                  <a:txBody>
                    <a:bodyPr/>
                    <a:lstStyle/>
                    <a:p>
                      <a:pPr marL="342900" lvl="0" indent="-342900" algn="ctr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как О, так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так О, как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только О, но и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столько О, сколько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насколько О, настолько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хотя и О, но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если не О, то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то что О, а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000" dirty="0">
                          <a:latin typeface="Times New Roman"/>
                          <a:ea typeface="Calibri"/>
                          <a:cs typeface="Times New Roman"/>
                        </a:rPr>
                        <a:t>не то чтобы О, а О</a:t>
                      </a:r>
                      <a:endParaRPr lang="be-BY" sz="14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11" name="Рисунок 10" descr="large-smiley-042.gif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14282" y="1876239"/>
            <a:ext cx="2857520" cy="1938519"/>
          </a:xfrm>
          <a:prstGeom prst="rect">
            <a:avLst/>
          </a:prstGeom>
        </p:spPr>
      </p:pic>
      <p:pic>
        <p:nvPicPr>
          <p:cNvPr id="12" name="Рисунок 11" descr="day_dreaming_lg_wht.gif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143768" y="1857364"/>
            <a:ext cx="1798320" cy="1981200"/>
          </a:xfrm>
          <a:prstGeom prst="rect">
            <a:avLst/>
          </a:prstGeom>
        </p:spPr>
      </p:pic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0"/>
          <a:ext cx="9144000" cy="6661725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509075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200" dirty="0">
                          <a:latin typeface="Times New Roman"/>
                          <a:ea typeface="Calibri"/>
                          <a:cs typeface="Times New Roman"/>
                        </a:rPr>
                        <a:t>Запятая ставится</a:t>
                      </a: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605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Распространенные однородные члены предложения (особенно если внутри их имеются запятые) могут разделяться точкой с запятой: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latin typeface="Times New Roman"/>
                          <a:ea typeface="Calibri"/>
                          <a:cs typeface="Times New Roman"/>
                        </a:rPr>
                        <a:t>Уже давно позади остались расфранченные увеселительные пароходы для экскурсий; выраставший из воды, клокочущий содроганиями поездов вокзал; переливавшиеся звонами металла плавучие доки</a:t>
                      </a: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пропуске противительного союза между однородными членами ставится тире</a:t>
                      </a:r>
                      <a:r>
                        <a:rPr lang="ru-RU" sz="2200" b="1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2200" b="1" i="1" dirty="0" smtClean="0">
                          <a:latin typeface="Times New Roman"/>
                          <a:ea typeface="Calibri"/>
                          <a:cs typeface="Times New Roman"/>
                        </a:rPr>
                        <a:t>Не </a:t>
                      </a:r>
                      <a:r>
                        <a:rPr lang="ru-RU" sz="2200" b="1" i="1" dirty="0">
                          <a:latin typeface="Times New Roman"/>
                          <a:ea typeface="Calibri"/>
                          <a:cs typeface="Times New Roman"/>
                        </a:rPr>
                        <a:t>рыбачий парус малый – корабли мне снятся</a:t>
                      </a: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5581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Если союз и имеет присоединительное значение (= и притом) или если он соединяет два сказуемых, из которых второе указывает на следствие либо выражает резкое противопоставление, быструю смену действий, то перед ним ставится запятая или тире: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latin typeface="Times New Roman"/>
                          <a:ea typeface="Calibri"/>
                          <a:cs typeface="Times New Roman"/>
                        </a:rPr>
                        <a:t>Хотел объехать целый свет – и не объехал сотой доли</a:t>
                      </a: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181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 присоединительным союзом да и: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200" b="1" i="1" dirty="0">
                          <a:latin typeface="Times New Roman"/>
                          <a:ea typeface="Calibri"/>
                          <a:cs typeface="Times New Roman"/>
                        </a:rPr>
                        <a:t>Осталось прочитать одну только книгу, да и то небольшую</a:t>
                      </a:r>
                      <a:r>
                        <a:rPr lang="ru-RU" sz="22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2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61301" marR="61301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3" name="Таблица 2"/>
          <p:cNvGraphicFramePr>
            <a:graphicFrameLocks noGrp="1"/>
          </p:cNvGraphicFramePr>
          <p:nvPr/>
        </p:nvGraphicFramePr>
        <p:xfrm>
          <a:off x="0" y="0"/>
          <a:ext cx="9144000" cy="6530741"/>
        </p:xfrm>
        <a:graphic>
          <a:graphicData uri="http://schemas.openxmlformats.org/drawingml/2006/table">
            <a:tbl>
              <a:tblPr/>
              <a:tblGrid>
                <a:gridCol w="9144000"/>
              </a:tblGrid>
              <a:tr h="373322"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be-BY" sz="2000" dirty="0" smtClean="0">
                          <a:latin typeface="Times New Roman"/>
                          <a:ea typeface="Calibri"/>
                          <a:cs typeface="Times New Roman"/>
                        </a:rPr>
                        <a:t>Запятая не ставится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91267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 двумя глаголами в одинаковой форме, указывающими на движение и его цель или образующие единое смысловое целое: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Calibri"/>
                          <a:cs typeface="Times New Roman"/>
                        </a:rPr>
                        <a:t>Пойду узнаю. Сядь напиши. Посидим поговорим</a:t>
                      </a:r>
                      <a:r>
                        <a:rPr lang="be-BY" sz="20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устойчивых выражениях</a:t>
                      </a:r>
                      <a:r>
                        <a:rPr lang="be-BY" sz="2000" dirty="0"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i="1" dirty="0">
                          <a:latin typeface="Times New Roman"/>
                          <a:ea typeface="Calibri"/>
                          <a:cs typeface="Times New Roman"/>
                        </a:rPr>
                        <a:t>Поговорили о том о сем.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be-BY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Между неоднородными определениями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0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 сочетаниях типа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возьму да и уйду, взял да и рассказал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Перед присоединительным и, за которым следует указательное местоимение тот (та, то, те)</a:t>
                      </a:r>
                      <a:r>
                        <a:rPr lang="ru-RU" sz="20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Родной брат и тот бы больше не сделал для меня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060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При двух однородных членах предложения с повторяющимся союзом и…</a:t>
                      </a:r>
                      <a:r>
                        <a:rPr lang="ru-RU" sz="2000" b="1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если образуется тесное смысловое единство, а однородные члены не имеют при себе пояснительных слов: </a:t>
                      </a: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Он ею и жил и дышал.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Ой, полна, полна коробушка, есть и ситцы и парча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63259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Внутри цельных выражений, образованных двумя словами с противоположным значением, соединенными повторяющимися союзами и…</a:t>
                      </a:r>
                      <a:r>
                        <a:rPr lang="ru-RU" sz="2000" b="1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и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, ни…</a:t>
                      </a:r>
                      <a:r>
                        <a:rPr lang="ru-RU" sz="2000" b="1" dirty="0" err="1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ни</a:t>
                      </a:r>
                      <a:r>
                        <a:rPr lang="ru-RU" sz="2000" b="1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2000" b="1" i="1" dirty="0">
                          <a:latin typeface="Times New Roman"/>
                          <a:ea typeface="Calibri"/>
                          <a:cs typeface="Times New Roman"/>
                        </a:rPr>
                        <a:t>и смех и горе; и стар и млад; и так и эдак; и холод и голод; ни рыба ни мясо; ни два ни полтора; ни стать ни сесть; ни то ни се и др</a:t>
                      </a:r>
                      <a:r>
                        <a:rPr lang="ru-RU" sz="2000" b="1" dirty="0"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20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57150" marR="5715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0" y="1"/>
            <a:ext cx="9144000" cy="641714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Упражнение 1</a:t>
            </a:r>
            <a:endParaRPr kumimoji="0" lang="be-BY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400" b="1" i="1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Подчеркните однородные члены предложения, расставьте недостающие знаки препинания.</a:t>
            </a:r>
            <a:endParaRPr kumimoji="0" lang="be-BY" sz="1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1.Лесной перегной и мох впитывают этот дождь  не торопясь  основательно.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2.Зимы ждала   </a:t>
            </a:r>
            <a:r>
              <a:rPr kumimoji="0" lang="ru-RU" sz="2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ждала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природа.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e-BY" sz="2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3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.Она протянула мне свою нежную бледную руку.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4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.Он слеп   упрям   нетерпелив   и легкомыслен   и кичлив.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5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.Ни с того ни с сего он обиделся.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e-BY" sz="2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6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.Не небесам чужой отчизны   я песни родине слагал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ru-RU" sz="2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7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.Деревья и травы летом и в самом начале осени сочны и свежи.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be-BY" sz="2200" dirty="0" smtClean="0">
                <a:latin typeface="Arial" pitchFamily="34" charset="0"/>
                <a:ea typeface="Calibri" pitchFamily="34" charset="0"/>
                <a:cs typeface="Times New Roman" pitchFamily="18" charset="0"/>
              </a:rPr>
              <a:t>8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.Легкий ветерок то просыпался  то утихал.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9.Было и лето и осень дождливы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10.Средний сын и так и сяк.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Таблица 1"/>
          <p:cNvGraphicFramePr>
            <a:graphicFrameLocks noGrp="1"/>
          </p:cNvGraphicFramePr>
          <p:nvPr/>
        </p:nvGraphicFramePr>
        <p:xfrm>
          <a:off x="0" y="357166"/>
          <a:ext cx="9143999" cy="6500834"/>
        </p:xfrm>
        <a:graphic>
          <a:graphicData uri="http://schemas.openxmlformats.org/drawingml/2006/table">
            <a:tbl>
              <a:tblPr/>
              <a:tblGrid>
                <a:gridCol w="9143999"/>
              </a:tblGrid>
              <a:tr h="1439810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1. ʘ: О, О, О.                          \     2. О,О, О -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ʘ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                       \      3. ʘ: О, О, О - … .</a:t>
                      </a:r>
                      <a:endParaRPr lang="be-BY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ʘ, 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а именно: О, О, О.         /       О,О, О -  словом, </a:t>
                      </a: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ʘ.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         /</a:t>
                      </a:r>
                      <a:endParaRPr lang="be-BY" sz="1800" dirty="0" smtClean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b="1" dirty="0" err="1" smtClean="0">
                          <a:latin typeface="Times New Roman"/>
                          <a:ea typeface="Calibri"/>
                          <a:cs typeface="Times New Roman"/>
                        </a:rPr>
                        <a:t>ʘ</a:t>
                      </a: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,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как то: О, О, О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             \                                                    \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b="1" dirty="0" err="1">
                          <a:latin typeface="Times New Roman"/>
                          <a:ea typeface="Calibri"/>
                          <a:cs typeface="Times New Roman"/>
                        </a:rPr>
                        <a:t>ʘ, </a:t>
                      </a:r>
                      <a:r>
                        <a:rPr lang="ru-RU" sz="1800" b="1" dirty="0">
                          <a:latin typeface="Times New Roman"/>
                          <a:ea typeface="Calibri"/>
                          <a:cs typeface="Times New Roman"/>
                        </a:rPr>
                        <a:t>например: О, О, О</a:t>
                      </a:r>
                      <a:r>
                        <a:rPr lang="ru-RU" sz="1800" b="1" dirty="0" smtClean="0">
                          <a:latin typeface="Times New Roman"/>
                          <a:ea typeface="Calibri"/>
                          <a:cs typeface="Times New Roman"/>
                        </a:rPr>
                        <a:t>.       /                                                    /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54" marR="21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977073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4. Если 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однородным членам предложения не предшествует обобщающее слово (словосочетание), то двоеточие ставится только в том случае, когда необходимо </a:t>
                      </a:r>
                      <a:r>
                        <a:rPr lang="ru-RU" sz="1800" b="1" u="sng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предупредить читателя, что дальше следует перечисление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: 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Из-под сена виднелись: самовар, кадка с мороженой формой и ещё какие-то привлекательные узелки и коробочки.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Тут были: Павел, чухонец, штабс-капитан Ярошевич, фельдфебель Максименко, красная фуражка, дама с белыми зубами, доктор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.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Ср. в деловой и научной речи: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На заседании присутствовали: … </a:t>
                      </a: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.                          Для 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получения смеси нужно взять: … .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Роли исполняют: … </a:t>
                      </a:r>
                      <a:r>
                        <a:rPr lang="ru-RU" sz="1800" i="1" dirty="0" smtClean="0">
                          <a:latin typeface="Times New Roman"/>
                          <a:ea typeface="Calibri"/>
                          <a:cs typeface="Times New Roman"/>
                        </a:rPr>
                        <a:t>.                                                  В 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ролях: … .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54" marR="21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083951">
                <a:tc>
                  <a:txBody>
                    <a:bodyPr/>
                    <a:lstStyle/>
                    <a:p>
                      <a:pPr marL="342900" lvl="0" indent="-342900" algn="just"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ru-RU" sz="1800" dirty="0" smtClean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5. Если 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однородным членам предложения, выраженным собственными именами лиц, предшествует общее для них приложение, не выступающее в роли обобщающего слова (при чтении в этом случае отсутствует характерная для произнесения обобщающего слова пауза), то двоеточие не ставится: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Писатели-классики Гоголь, Тургенев, Чехов рисовали картины из жизни крестьян.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  <a:p>
                      <a:pPr marL="180340" algn="just">
                        <a:spcAft>
                          <a:spcPts val="0"/>
                        </a:spcAft>
                      </a:pP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Славятся своими здравницами города-курорты Кисловодск, Железноводск, Ессентуки, Пятигорск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 (сравните: </a:t>
                      </a:r>
                      <a:r>
                        <a:rPr lang="ru-RU" sz="1800" i="1" dirty="0">
                          <a:latin typeface="Times New Roman"/>
                          <a:ea typeface="Calibri"/>
                          <a:cs typeface="Times New Roman"/>
                        </a:rPr>
                        <a:t>…следующие города-курорты: …</a:t>
                      </a:r>
                      <a:r>
                        <a:rPr lang="ru-RU" sz="1800" dirty="0">
                          <a:solidFill>
                            <a:srgbClr val="0000FF"/>
                          </a:solidFill>
                          <a:latin typeface="Times New Roman"/>
                          <a:ea typeface="Calibri"/>
                          <a:cs typeface="Times New Roman"/>
                        </a:rPr>
                        <a:t>).</a:t>
                      </a:r>
                      <a:endParaRPr lang="be-BY" sz="1800" dirty="0">
                        <a:latin typeface="Times New Roman"/>
                        <a:ea typeface="Calibri"/>
                        <a:cs typeface="Times New Roman"/>
                      </a:endParaRPr>
                    </a:p>
                  </a:txBody>
                  <a:tcPr marL="21954" marR="21954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17409" name="Rectangle 1"/>
          <p:cNvSpPr>
            <a:spLocks noChangeArrowheads="1"/>
          </p:cNvSpPr>
          <p:nvPr/>
        </p:nvSpPr>
        <p:spPr bwMode="auto">
          <a:xfrm>
            <a:off x="0" y="0"/>
            <a:ext cx="9144000" cy="33855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Знаки препинания при однородных членах и обобщающих словах при них</a:t>
            </a:r>
            <a:endParaRPr kumimoji="0" lang="ru-RU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ChangeArrowheads="1"/>
          </p:cNvSpPr>
          <p:nvPr/>
        </p:nvSpPr>
        <p:spPr bwMode="auto">
          <a:xfrm>
            <a:off x="0" y="0"/>
            <a:ext cx="9144000" cy="635558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Упражнение 2</a:t>
            </a:r>
            <a:endParaRPr kumimoji="0" lang="be-BY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Расставьте знаки препинания в предложениях с однородными членами и обобщающим словом при них:</a:t>
            </a:r>
            <a:endParaRPr kumimoji="0" lang="be-BY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человеке все должно быть прекрасно  и лицо  и одежда  и душа  и мысли.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Повсюду  в клубах  на улицах  на скамейках  у ворот  в домах происходили странные разговоры.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В защиту болгар выступили В.Гюго Ч.Дарвин О.Уайльд Л.Толстой Ф.Достоевский  Д.Менделеев.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Домашние животные  а именно  лошадь  корова  овца  приносят людям пользу.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Бричка бежит, а Егорушка видит все одно и то же  небо  равнину  холмы.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Там стены  воздух  все приятно.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Разные сосуды  кувшины  стаканы  бутылки   стояли на полках.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5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be-BY" sz="195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Но здравый смысл  твердость и свобода  горячее участие в чужих бедах и радостях  словом   все достоинства точно родились с ней.</a:t>
            </a:r>
            <a:endParaRPr kumimoji="0" lang="be-BY" sz="195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Rectangle 1"/>
          <p:cNvSpPr>
            <a:spLocks noChangeArrowheads="1"/>
          </p:cNvSpPr>
          <p:nvPr/>
        </p:nvSpPr>
        <p:spPr bwMode="auto">
          <a:xfrm>
            <a:off x="0" y="0"/>
            <a:ext cx="5643570" cy="66479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Упражнение 3</a:t>
            </a:r>
            <a:endParaRPr kumimoji="0" lang="be-BY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1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Найдите соответствия между предложениями с однородными членами и схемами (учтите, что знаки препинания не проставлены)</a:t>
            </a:r>
            <a:endParaRPr kumimoji="0" lang="be-BY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1.В человеке все должно быть прекрасно и лицо и одежда и душа и мысли.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2.В защиту болгар выступили В. Гюго. Ч. Дарвин О. Уайльд Л. Толстой Ф. Достоевский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Д. Менделеев.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3.Улыбку смех и радость и покой  я все забыл.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4.Разные сосуды кувшины стаканы бутылки  стояли на полках.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5.Пускай послужит он в армии да потянет лямку да понюхает пороху да будет солдат.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6.Андрей стоял ни жив ни мертв не имея духа взглянуть в лицо отцу.</a:t>
            </a:r>
            <a:endParaRPr kumimoji="0" lang="be-BY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kumimoji="0" lang="be-BY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7.Лицо походка взгляд голос  все вдруг изменилось в Наташе</a:t>
            </a:r>
            <a:r>
              <a:rPr kumimoji="0" lang="ru-RU" sz="2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ru-RU" sz="2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1" name="Rectangle 3"/>
          <p:cNvSpPr>
            <a:spLocks noChangeArrowheads="1"/>
          </p:cNvSpPr>
          <p:nvPr/>
        </p:nvSpPr>
        <p:spPr bwMode="auto">
          <a:xfrm>
            <a:off x="6000760" y="1285860"/>
            <a:ext cx="3143240" cy="526297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ʘ: О, О, О - … 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О, О, О, О –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ʘ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ʘ: иО,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иО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и О, и О.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О, О, и О, и О -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ʘ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Ни О ни О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О, О, О, О, О, О.</a:t>
            </a:r>
            <a:endParaRPr kumimoji="0" lang="be-BY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2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О, </a:t>
            </a:r>
            <a:r>
              <a:rPr kumimoji="0" lang="ru-RU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даО</a:t>
            </a:r>
            <a:r>
              <a:rPr kumimoji="0" lang="ru-RU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ea typeface="Calibri" pitchFamily="34" charset="0"/>
                <a:cs typeface="Times New Roman" pitchFamily="18" charset="0"/>
              </a:rPr>
              <a:t>, да О, да О.</a:t>
            </a:r>
            <a:endParaRPr kumimoji="0" lang="ru-RU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Apex</Template>
  <TotalTime>257</TotalTime>
  <Words>1794</Words>
  <Application>Microsoft Office PowerPoint</Application>
  <PresentationFormat>Экран (4:3)</PresentationFormat>
  <Paragraphs>160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Тема Office</vt:lpstr>
      <vt:lpstr>Факультатив в 9 классе на тему: Знаки препинания в предложениях с однородными членами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Тест «Проверь себя»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Знаки препинания в предложениях с однородными членами</dc:title>
  <dc:creator>hp</dc:creator>
  <cp:lastModifiedBy>hp</cp:lastModifiedBy>
  <cp:revision>21</cp:revision>
  <dcterms:created xsi:type="dcterms:W3CDTF">2013-01-23T12:11:50Z</dcterms:created>
  <dcterms:modified xsi:type="dcterms:W3CDTF">2013-01-23T19:54:50Z</dcterms:modified>
</cp:coreProperties>
</file>